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9" r:id="rId5"/>
    <p:sldId id="270" r:id="rId6"/>
    <p:sldId id="271" r:id="rId7"/>
    <p:sldId id="272" r:id="rId8"/>
    <p:sldId id="258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03462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462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4" autoAdjust="0"/>
    <p:restoredTop sz="94660"/>
  </p:normalViewPr>
  <p:slideViewPr>
    <p:cSldViewPr>
      <p:cViewPr varScale="1">
        <p:scale>
          <a:sx n="30" d="100"/>
          <a:sy n="30" d="100"/>
        </p:scale>
        <p:origin x="944" y="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4162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9000" spc="-180">
                <a:solidFill>
                  <a:srgbClr val="1118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3390C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e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8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740627569_2880x1920.jpe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5" cy="543227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996267730_2880x1920.jpeg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59220" cy="112394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e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e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617931575_1991x1322.jpeg"/>
          <p:cNvSpPr>
            <a:spLocks noGrp="1"/>
          </p:cNvSpPr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ver_ppt.jpg" descr="Cover_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58" y="-6440929"/>
            <a:ext cx="35031435" cy="20162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9" y="7049275"/>
            <a:ext cx="10461716" cy="14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Logo_Reinitialise.png" descr="Logo_Reinitiali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457" y="2298765"/>
            <a:ext cx="7495180" cy="5291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8072191" y="10091067"/>
            <a:ext cx="1555133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This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Project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has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received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funding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from the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European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Union’s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Horizon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2020 Research and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Innovation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Programme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under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grant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agreement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n. 952357</a:t>
            </a:r>
            <a:r>
              <a:rPr sz="2400" i="1" dirty="0">
                <a:latin typeface="Roboto Slab" pitchFamily="2" charset="0"/>
                <a:ea typeface="Roboto Slab" pitchFamily="2" charset="0"/>
              </a:rPr>
              <a:t>. </a:t>
            </a:r>
            <a:endParaRPr lang="it-IT" sz="2400" i="1" dirty="0">
              <a:latin typeface="Roboto Slab" pitchFamily="2" charset="0"/>
              <a:ea typeface="Roboto Slab" pitchFamily="2" charset="0"/>
            </a:endParaRPr>
          </a:p>
          <a:p>
            <a:endParaRPr lang="it-IT" sz="2400" i="1" dirty="0">
              <a:latin typeface="Roboto Slab" pitchFamily="2" charset="0"/>
              <a:ea typeface="Roboto Slab" pitchFamily="2" charset="0"/>
            </a:endParaRPr>
          </a:p>
          <a:p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This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presentation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reflects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only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the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author’s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view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. The Research Executive Agency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is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not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responsible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for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any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use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that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may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be made of the information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it</a:t>
            </a:r>
            <a:r>
              <a:rPr lang="it-IT" sz="2400" i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2400" i="1" dirty="0" err="1">
                <a:latin typeface="Roboto Slab" pitchFamily="2" charset="0"/>
                <a:ea typeface="Roboto Slab" pitchFamily="2" charset="0"/>
              </a:rPr>
              <a:t>contains</a:t>
            </a:r>
            <a:r>
              <a:rPr lang="en-US" sz="2400" i="1" dirty="0">
                <a:latin typeface="Roboto Slab" pitchFamily="2" charset="0"/>
                <a:ea typeface="Roboto Slab" pitchFamily="2" charset="0"/>
              </a:rPr>
              <a:t>.</a:t>
            </a:r>
          </a:p>
        </p:txBody>
      </p:sp>
      <p:grpSp>
        <p:nvGrpSpPr>
          <p:cNvPr id="162" name="Gruppo"/>
          <p:cNvGrpSpPr/>
          <p:nvPr/>
        </p:nvGrpSpPr>
        <p:grpSpPr>
          <a:xfrm>
            <a:off x="-91261" y="10853323"/>
            <a:ext cx="24566522" cy="2884195"/>
            <a:chOff x="0" y="0"/>
            <a:chExt cx="24566520" cy="2884193"/>
          </a:xfrm>
        </p:grpSpPr>
        <p:sp>
          <p:nvSpPr>
            <p:cNvPr id="159" name="Rettangolo"/>
            <p:cNvSpPr/>
            <p:nvPr/>
          </p:nvSpPr>
          <p:spPr>
            <a:xfrm>
              <a:off x="0" y="1092382"/>
              <a:ext cx="24566521" cy="1791812"/>
            </a:xfrm>
            <a:prstGeom prst="rect">
              <a:avLst/>
            </a:prstGeom>
            <a:solidFill>
              <a:srgbClr val="223E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223E5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60" name="Logo_Reinitialise.png" descr="Logo_Reinitialis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731" y="0"/>
              <a:ext cx="3813436" cy="269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4920" y="1733186"/>
              <a:ext cx="3596945" cy="45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1994815" y="5670015"/>
            <a:ext cx="11450017" cy="447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>
                <a:solidFill>
                  <a:srgbClr val="61BBCF"/>
                </a:solidFill>
                <a:latin typeface="Roboto Slab" pitchFamily="2" charset="0"/>
                <a:ea typeface="Roboto Slab" pitchFamily="2" charset="0"/>
              </a:rPr>
              <a:t>PITCH ELEVATOR FOR EARLY STAGE RESEARCHERS</a:t>
            </a:r>
          </a:p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solidFill>
                <a:srgbClr val="61BBCF"/>
              </a:solidFill>
              <a:latin typeface="Roboto Slab" pitchFamily="2" charset="0"/>
              <a:ea typeface="Roboto Slab" pitchFamily="2" charset="0"/>
            </a:endParaRPr>
          </a:p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solidFill>
                <a:srgbClr val="61BBCF"/>
              </a:solidFill>
              <a:latin typeface="Roboto Slab" pitchFamily="2" charset="0"/>
              <a:ea typeface="Roboto Slab" pitchFamily="2" charset="0"/>
            </a:endParaRPr>
          </a:p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61BBCF"/>
                </a:solidFill>
                <a:latin typeface="Roboto Slab" pitchFamily="2" charset="0"/>
                <a:ea typeface="Roboto Slab" pitchFamily="2" charset="0"/>
              </a:rPr>
              <a:t>PRESENTATION TITLE</a:t>
            </a:r>
          </a:p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61BBCF"/>
                </a:solidFill>
                <a:latin typeface="Roboto Slab" pitchFamily="2" charset="0"/>
                <a:ea typeface="Roboto Slab" pitchFamily="2" charset="0"/>
              </a:rPr>
              <a:t>Speaker’s name</a:t>
            </a:r>
          </a:p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 err="1">
                <a:solidFill>
                  <a:srgbClr val="61BBCF"/>
                </a:solidFill>
                <a:latin typeface="Roboto Slab" pitchFamily="2" charset="0"/>
                <a:ea typeface="Roboto Slab" pitchFamily="2" charset="0"/>
              </a:rPr>
              <a:t>Organisation</a:t>
            </a:r>
            <a:endParaRPr lang="en-US" sz="3600" dirty="0">
              <a:solidFill>
                <a:srgbClr val="61BBCF"/>
              </a:solidFill>
              <a:latin typeface="Roboto Slab" pitchFamily="2" charset="0"/>
              <a:ea typeface="Roboto Slab" pitchFamily="2" charset="0"/>
            </a:endParaRPr>
          </a:p>
          <a:p>
            <a:pPr lvl="0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>
                <a:solidFill>
                  <a:srgbClr val="61BBCF"/>
                </a:solidFill>
                <a:latin typeface="Roboto Slab" pitchFamily="2" charset="0"/>
                <a:ea typeface="Roboto Slab" pitchFamily="2" charset="0"/>
              </a:rPr>
              <a:t> </a:t>
            </a:r>
          </a:p>
        </p:txBody>
      </p:sp>
      <p:sp>
        <p:nvSpPr>
          <p:cNvPr id="12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326904" y="1001182"/>
            <a:ext cx="20234248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4800" b="1" spc="-15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REINITIALISE 2</a:t>
            </a:r>
            <a:r>
              <a:rPr lang="en-GB" sz="4800" b="1" spc="-150" baseline="30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nd</a:t>
            </a:r>
            <a:r>
              <a:rPr lang="en-GB" sz="4800" b="1" spc="-15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 Academic Symposium</a:t>
            </a:r>
            <a:br>
              <a:rPr lang="en-GB" sz="4800" spc="-15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</a:br>
            <a:endParaRPr lang="en-GB" sz="4800" spc="-150" dirty="0">
              <a:solidFill>
                <a:srgbClr val="FF0000"/>
              </a:solidFill>
              <a:latin typeface="Roboto Slab" pitchFamily="2" charset="0"/>
              <a:ea typeface="Roboto Slab" pitchFamily="2" charset="0"/>
            </a:endParaRPr>
          </a:p>
          <a:p>
            <a:pPr lvl="0" algn="ctr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4800" b="1" spc="-150" dirty="0">
                <a:solidFill>
                  <a:srgbClr val="FF0000"/>
                </a:solidFill>
                <a:latin typeface="Roboto Slab" pitchFamily="2" charset="0"/>
              </a:rPr>
              <a:t>THE ACTUAL BOUNDARIES OF E-HEALTH:  ETHICAL, LEGAL, AND TECHNOLOGICAL ISSUES</a:t>
            </a:r>
          </a:p>
          <a:p>
            <a:pPr algn="ctr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000" dirty="0">
              <a:solidFill>
                <a:srgbClr val="002060"/>
              </a:solidFill>
              <a:latin typeface="Roboto Slab" pitchFamily="2" charset="0"/>
              <a:ea typeface="Roboto Slab" pitchFamily="2" charset="0"/>
            </a:endParaRPr>
          </a:p>
          <a:p>
            <a:pPr algn="ctr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</a:rPr>
              <a:t>29 April 2021 - 09:00 - 19:00 CET – Online</a:t>
            </a:r>
          </a:p>
          <a:p>
            <a:pPr lvl="0" algn="ctr" defTabSz="825500" hangingPunct="1">
              <a:defRPr sz="4800" b="0">
                <a:solidFill>
                  <a:srgbClr val="61BBC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4800" b="1" spc="-150" dirty="0">
              <a:solidFill>
                <a:srgbClr val="FF0000"/>
              </a:solidFill>
              <a:latin typeface="Roboto Slab" pitchFamily="2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84748" y="1810618"/>
            <a:ext cx="21602400" cy="358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3200" dirty="0">
              <a:latin typeface="Roboto Slab" pitchFamily="2" charset="0"/>
              <a:ea typeface="Roboto Slab" pitchFamily="2" charset="0"/>
            </a:endParaRPr>
          </a:p>
          <a:p>
            <a:pPr lvl="0" algn="ctr" defTabSz="914400" hangingPunct="1">
              <a:defRPr/>
            </a:pPr>
            <a:r>
              <a:rPr lang="en-US" sz="4800" dirty="0">
                <a:latin typeface="Roboto Slab" pitchFamily="2" charset="0"/>
              </a:rPr>
              <a:t>Insert text outlining your experience and skills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latin typeface="Roboto Slab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latin typeface="Roboto Slab" pitchFamily="2" charset="0"/>
              </a:rPr>
              <a:t>(Refer to relevant instructions in the document named “Instructions for Pitch elevator)</a:t>
            </a:r>
          </a:p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pSp>
        <p:nvGrpSpPr>
          <p:cNvPr id="162" name="Gruppo"/>
          <p:cNvGrpSpPr/>
          <p:nvPr/>
        </p:nvGrpSpPr>
        <p:grpSpPr>
          <a:xfrm>
            <a:off x="-91261" y="10853323"/>
            <a:ext cx="24566522" cy="2884195"/>
            <a:chOff x="0" y="0"/>
            <a:chExt cx="24566520" cy="2884193"/>
          </a:xfrm>
        </p:grpSpPr>
        <p:sp>
          <p:nvSpPr>
            <p:cNvPr id="159" name="Rettangolo"/>
            <p:cNvSpPr/>
            <p:nvPr/>
          </p:nvSpPr>
          <p:spPr>
            <a:xfrm>
              <a:off x="0" y="1092382"/>
              <a:ext cx="24566521" cy="1791812"/>
            </a:xfrm>
            <a:prstGeom prst="rect">
              <a:avLst/>
            </a:prstGeom>
            <a:solidFill>
              <a:srgbClr val="223E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223E5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223E52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160" name="Logo_Reinitialise.png" descr="Logo_Reinitialis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731" y="0"/>
              <a:ext cx="3813436" cy="269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4920" y="1733186"/>
              <a:ext cx="3596945" cy="45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92438" y="377280"/>
            <a:ext cx="216024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INTRODUCING MYSELF</a:t>
            </a:r>
            <a:endParaRPr kumimoji="0" lang="it-IT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7808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84748" y="1810618"/>
            <a:ext cx="21602400" cy="428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3200" dirty="0">
              <a:latin typeface="Roboto Slab" pitchFamily="2" charset="0"/>
              <a:ea typeface="Roboto Slab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Roboto Slab" pitchFamily="2" charset="0"/>
              </a:rPr>
              <a:t>Insert text outlining your current or future research activities 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latin typeface="Roboto Slab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latin typeface="Roboto Slab" pitchFamily="2" charset="0"/>
              </a:rPr>
              <a:t>(Refer to relevant instructions in the document named “Instructions for Pitch elevator)</a:t>
            </a:r>
          </a:p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pSp>
        <p:nvGrpSpPr>
          <p:cNvPr id="162" name="Gruppo"/>
          <p:cNvGrpSpPr/>
          <p:nvPr/>
        </p:nvGrpSpPr>
        <p:grpSpPr>
          <a:xfrm>
            <a:off x="-91261" y="10853323"/>
            <a:ext cx="24566522" cy="2884195"/>
            <a:chOff x="0" y="0"/>
            <a:chExt cx="24566520" cy="2884193"/>
          </a:xfrm>
        </p:grpSpPr>
        <p:sp>
          <p:nvSpPr>
            <p:cNvPr id="159" name="Rettangolo"/>
            <p:cNvSpPr/>
            <p:nvPr/>
          </p:nvSpPr>
          <p:spPr>
            <a:xfrm>
              <a:off x="0" y="1092382"/>
              <a:ext cx="24566521" cy="1791812"/>
            </a:xfrm>
            <a:prstGeom prst="rect">
              <a:avLst/>
            </a:prstGeom>
            <a:solidFill>
              <a:srgbClr val="223E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223E5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223E52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160" name="Logo_Reinitialise.png" descr="Logo_Reinitialis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731" y="0"/>
              <a:ext cx="3813436" cy="269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4920" y="1733186"/>
              <a:ext cx="3596945" cy="45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92438" y="377280"/>
            <a:ext cx="216024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MY RESEARCH TOPIC</a:t>
            </a:r>
            <a:endParaRPr kumimoji="0" lang="it-IT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5881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84748" y="1810618"/>
            <a:ext cx="21602400" cy="70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4800" dirty="0">
              <a:latin typeface="Roboto Slab" pitchFamily="2" charset="0"/>
              <a:ea typeface="Roboto Slab" pitchFamily="2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Roboto Slab" pitchFamily="2" charset="0"/>
              </a:rPr>
              <a:t>Flag the themes covered by REINITIALISE you are interested in: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dirty="0">
              <a:solidFill>
                <a:schemeClr val="tx1">
                  <a:lumMod val="50000"/>
                </a:schemeClr>
              </a:solidFill>
              <a:latin typeface="Roboto Slab" pitchFamily="2" charset="0"/>
            </a:endParaRPr>
          </a:p>
          <a:p>
            <a:pPr marL="1293813" lvl="1" indent="-5715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Roboto Slab" pitchFamily="2" charset="0"/>
              </a:rPr>
              <a:t>Ethical aspects of AI, digital media, e-health</a:t>
            </a:r>
            <a:endParaRPr lang="it-IT" sz="4800" dirty="0">
              <a:solidFill>
                <a:schemeClr val="tx1">
                  <a:lumMod val="50000"/>
                </a:schemeClr>
              </a:solidFill>
              <a:latin typeface="Roboto Slab" pitchFamily="2" charset="0"/>
            </a:endParaRPr>
          </a:p>
          <a:p>
            <a:pPr marL="1293813" lvl="1" indent="-5715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Roboto Slab" pitchFamily="2" charset="0"/>
              </a:rPr>
              <a:t>Legal aspects of AI, digital media, e-health</a:t>
            </a:r>
            <a:endParaRPr lang="it-IT" sz="4800" dirty="0">
              <a:solidFill>
                <a:schemeClr val="tx1">
                  <a:lumMod val="50000"/>
                </a:schemeClr>
              </a:solidFill>
              <a:latin typeface="Roboto Slab" pitchFamily="2" charset="0"/>
            </a:endParaRPr>
          </a:p>
          <a:p>
            <a:pPr marL="1293813" lvl="1" indent="-5715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Roboto Slab" pitchFamily="2" charset="0"/>
              </a:rPr>
              <a:t>Socio-economic aspects of AI, digital media, e-health</a:t>
            </a:r>
            <a:endParaRPr lang="it-IT" sz="4800" dirty="0">
              <a:solidFill>
                <a:schemeClr val="tx1">
                  <a:lumMod val="50000"/>
                </a:schemeClr>
              </a:solidFill>
              <a:latin typeface="Roboto Slab" pitchFamily="2" charset="0"/>
            </a:endParaRPr>
          </a:p>
          <a:p>
            <a:pPr marL="1293813" lvl="1" indent="-5715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Roboto Slab" pitchFamily="2" charset="0"/>
              </a:rPr>
              <a:t>Technological aspects of AI, digital media, e-health</a:t>
            </a:r>
            <a:endParaRPr lang="it-IT" sz="4800" dirty="0">
              <a:solidFill>
                <a:schemeClr val="tx1">
                  <a:lumMod val="50000"/>
                </a:schemeClr>
              </a:solidFill>
              <a:latin typeface="Roboto Slab" pitchFamily="2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pSp>
        <p:nvGrpSpPr>
          <p:cNvPr id="162" name="Gruppo"/>
          <p:cNvGrpSpPr/>
          <p:nvPr/>
        </p:nvGrpSpPr>
        <p:grpSpPr>
          <a:xfrm>
            <a:off x="-91261" y="10853323"/>
            <a:ext cx="24566522" cy="2884195"/>
            <a:chOff x="0" y="0"/>
            <a:chExt cx="24566520" cy="2884193"/>
          </a:xfrm>
        </p:grpSpPr>
        <p:sp>
          <p:nvSpPr>
            <p:cNvPr id="159" name="Rettangolo"/>
            <p:cNvSpPr/>
            <p:nvPr/>
          </p:nvSpPr>
          <p:spPr>
            <a:xfrm>
              <a:off x="0" y="1092382"/>
              <a:ext cx="24566521" cy="1791812"/>
            </a:xfrm>
            <a:prstGeom prst="rect">
              <a:avLst/>
            </a:prstGeom>
            <a:solidFill>
              <a:srgbClr val="223E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223E5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223E52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160" name="Logo_Reinitialise.png" descr="Logo_Reinitialis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731" y="0"/>
              <a:ext cx="3813436" cy="269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4920" y="1733186"/>
              <a:ext cx="3596945" cy="45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92438" y="377280"/>
            <a:ext cx="216024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I AM INTERESTED TO… 1.</a:t>
            </a:r>
            <a:endParaRPr kumimoji="0" lang="it-IT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1080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84748" y="1810618"/>
            <a:ext cx="21602400" cy="55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cs typeface="Arial"/>
              <a:sym typeface="Arial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Slab" pitchFamily="2" charset="0"/>
                <a:cs typeface="Arial"/>
                <a:sym typeface="Arial"/>
              </a:rPr>
              <a:t>Indicate if you are interested in collaborating with researchers from other disciplines. If yes, which ones.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Elaborate on other potential forms of collaboration or further development of your research lines.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pSp>
        <p:nvGrpSpPr>
          <p:cNvPr id="162" name="Gruppo"/>
          <p:cNvGrpSpPr/>
          <p:nvPr/>
        </p:nvGrpSpPr>
        <p:grpSpPr>
          <a:xfrm>
            <a:off x="-91261" y="10853323"/>
            <a:ext cx="24566522" cy="2884195"/>
            <a:chOff x="0" y="0"/>
            <a:chExt cx="24566520" cy="2884193"/>
          </a:xfrm>
        </p:grpSpPr>
        <p:sp>
          <p:nvSpPr>
            <p:cNvPr id="159" name="Rettangolo"/>
            <p:cNvSpPr/>
            <p:nvPr/>
          </p:nvSpPr>
          <p:spPr>
            <a:xfrm>
              <a:off x="0" y="1092382"/>
              <a:ext cx="24566521" cy="1791812"/>
            </a:xfrm>
            <a:prstGeom prst="rect">
              <a:avLst/>
            </a:prstGeom>
            <a:solidFill>
              <a:srgbClr val="223E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223E5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223E52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160" name="Logo_Reinitialise.png" descr="Logo_Reinitialis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731" y="0"/>
              <a:ext cx="3813436" cy="269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4920" y="1733186"/>
              <a:ext cx="3596945" cy="45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92438" y="377280"/>
            <a:ext cx="216024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I AM INTERESTED TO… 2.</a:t>
            </a:r>
          </a:p>
        </p:txBody>
      </p:sp>
    </p:spTree>
    <p:extLst>
      <p:ext uri="{BB962C8B-B14F-4D97-AF65-F5344CB8AC3E}">
        <p14:creationId xmlns:p14="http://schemas.microsoft.com/office/powerpoint/2010/main" val="31375145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84748" y="1810618"/>
            <a:ext cx="21602400" cy="505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en-US" sz="4800" b="1" dirty="0">
                <a:latin typeface="Roboto Slab"/>
              </a:rPr>
              <a:t>Please insert your contact details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Roboto Slab" pitchFamily="2" charset="0"/>
                <a:sym typeface="Helvetica Neue"/>
              </a:rPr>
              <a:t>(Refer to relevant instructions in the document named “Instructions for Pitch elevator)</a:t>
            </a:r>
          </a:p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pSp>
        <p:nvGrpSpPr>
          <p:cNvPr id="162" name="Gruppo"/>
          <p:cNvGrpSpPr/>
          <p:nvPr/>
        </p:nvGrpSpPr>
        <p:grpSpPr>
          <a:xfrm>
            <a:off x="-91261" y="10853323"/>
            <a:ext cx="24566522" cy="2884195"/>
            <a:chOff x="0" y="0"/>
            <a:chExt cx="24566520" cy="2884193"/>
          </a:xfrm>
        </p:grpSpPr>
        <p:sp>
          <p:nvSpPr>
            <p:cNvPr id="159" name="Rettangolo"/>
            <p:cNvSpPr/>
            <p:nvPr/>
          </p:nvSpPr>
          <p:spPr>
            <a:xfrm>
              <a:off x="0" y="1092382"/>
              <a:ext cx="24566521" cy="1791812"/>
            </a:xfrm>
            <a:prstGeom prst="rect">
              <a:avLst/>
            </a:prstGeom>
            <a:solidFill>
              <a:srgbClr val="223E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223E52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223E52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160" name="Logo_Reinitialise.png" descr="Logo_Reinitialis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731" y="0"/>
              <a:ext cx="3813436" cy="269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4920" y="1733186"/>
              <a:ext cx="3596945" cy="45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92438" y="377280"/>
            <a:ext cx="216024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CONTACT ME!</a:t>
            </a:r>
          </a:p>
        </p:txBody>
      </p:sp>
    </p:spTree>
    <p:extLst>
      <p:ext uri="{BB962C8B-B14F-4D97-AF65-F5344CB8AC3E}">
        <p14:creationId xmlns:p14="http://schemas.microsoft.com/office/powerpoint/2010/main" val="27018498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89" y="6639983"/>
            <a:ext cx="13256030" cy="193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ogo_Reinitialise.jpg" descr="Logo_Reinitial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396" y="1089591"/>
            <a:ext cx="6337956" cy="448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oghi-keynote.png" descr="Loghi-keyno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" y="10883899"/>
            <a:ext cx="24384000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262</Words>
  <Application>Microsoft Office PowerPoint</Application>
  <PresentationFormat>Personalizzato</PresentationFormat>
  <Paragraphs>46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Helvetica Neue</vt:lpstr>
      <vt:lpstr>Helvetica Neue Medium</vt:lpstr>
      <vt:lpstr>Roboto Slab</vt:lpstr>
      <vt:lpstr>Verdana</vt:lpstr>
      <vt:lpstr>Wingdings</vt:lpstr>
      <vt:lpstr>30_BasicColor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barbara.chiucconi@unimc.it</dc:creator>
  <cp:lastModifiedBy>Barbara Chiucconi</cp:lastModifiedBy>
  <cp:revision>30</cp:revision>
  <dcterms:modified xsi:type="dcterms:W3CDTF">2021-04-12T07:24:19Z</dcterms:modified>
</cp:coreProperties>
</file>